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9" r:id="rId7"/>
    <p:sldId id="294" r:id="rId8"/>
    <p:sldId id="327" r:id="rId9"/>
    <p:sldId id="291" r:id="rId10"/>
    <p:sldId id="295" r:id="rId11"/>
    <p:sldId id="328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260" autoAdjust="0"/>
  </p:normalViewPr>
  <p:slideViewPr>
    <p:cSldViewPr>
      <p:cViewPr varScale="1">
        <p:scale>
          <a:sx n="81" d="100"/>
          <a:sy n="81" d="100"/>
        </p:scale>
        <p:origin x="878" y="58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31" name="Shape 13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90984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271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83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771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060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58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"/>
          <p:cNvSpPr/>
          <p:nvPr/>
        </p:nvSpPr>
        <p:spPr>
          <a:xfrm>
            <a:off x="508000" y="659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4" name="Line"/>
          <p:cNvSpPr/>
          <p:nvPr/>
        </p:nvSpPr>
        <p:spPr>
          <a:xfrm>
            <a:off x="508000" y="408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5" name="Line"/>
          <p:cNvSpPr/>
          <p:nvPr/>
        </p:nvSpPr>
        <p:spPr>
          <a:xfrm flipV="1">
            <a:off x="7994302" y="45262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16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508000" y="35052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2400" i="1"/>
            </a:lvl1pPr>
          </a:lstStyle>
          <a:p>
            <a:r>
              <a:t>Lorem Ipsum Dolor</a:t>
            </a:r>
          </a:p>
        </p:txBody>
      </p:sp>
      <p:sp>
        <p:nvSpPr>
          <p:cNvPr id="17" name="Title Text"/>
          <p:cNvSpPr txBox="1">
            <a:spLocks noGrp="1"/>
          </p:cNvSpPr>
          <p:nvPr>
            <p:ph type="title"/>
          </p:nvPr>
        </p:nvSpPr>
        <p:spPr>
          <a:xfrm>
            <a:off x="508000" y="414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1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280400" y="414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Line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27" name="Line"/>
          <p:cNvSpPr/>
          <p:nvPr/>
        </p:nvSpPr>
        <p:spPr>
          <a:xfrm>
            <a:off x="508000" y="913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28" name="Line"/>
          <p:cNvSpPr/>
          <p:nvPr/>
        </p:nvSpPr>
        <p:spPr>
          <a:xfrm>
            <a:off x="508000" y="662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29" name="Line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0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508000" y="60960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2400" i="1"/>
            </a:lvl1pPr>
          </a:lstStyle>
          <a:p>
            <a:r>
              <a:t>Lorem Ipsum Dolor</a:t>
            </a:r>
          </a:p>
        </p:txBody>
      </p:sp>
      <p:sp>
        <p:nvSpPr>
          <p:cNvPr id="31" name="Image"/>
          <p:cNvSpPr>
            <a:spLocks noGrp="1"/>
          </p:cNvSpPr>
          <p:nvPr>
            <p:ph type="pic" idx="14"/>
          </p:nvPr>
        </p:nvSpPr>
        <p:spPr>
          <a:xfrm>
            <a:off x="596900" y="633461"/>
            <a:ext cx="11811000" cy="5207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508000" y="668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280400" y="668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508000" y="3670300"/>
            <a:ext cx="11988800" cy="2413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"/>
          <p:cNvSpPr/>
          <p:nvPr/>
        </p:nvSpPr>
        <p:spPr>
          <a:xfrm>
            <a:off x="508000" y="4876800"/>
            <a:ext cx="56763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50" name="Line"/>
          <p:cNvSpPr/>
          <p:nvPr/>
        </p:nvSpPr>
        <p:spPr>
          <a:xfrm>
            <a:off x="508000" y="2768600"/>
            <a:ext cx="5676316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51" name="Lorem Ipsum Dolor"/>
          <p:cNvSpPr txBox="1">
            <a:spLocks noGrp="1"/>
          </p:cNvSpPr>
          <p:nvPr>
            <p:ph type="body" sz="quarter" idx="13"/>
          </p:nvPr>
        </p:nvSpPr>
        <p:spPr>
          <a:xfrm>
            <a:off x="508000" y="2171700"/>
            <a:ext cx="5676900" cy="508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2400" i="1"/>
            </a:lvl1pPr>
          </a:lstStyle>
          <a:p>
            <a:r>
              <a:t>Lorem Ipsum Dolor</a:t>
            </a:r>
          </a:p>
        </p:txBody>
      </p:sp>
      <p:sp>
        <p:nvSpPr>
          <p:cNvPr id="52" name="Image"/>
          <p:cNvSpPr>
            <a:spLocks noGrp="1"/>
          </p:cNvSpPr>
          <p:nvPr>
            <p:ph type="pic" sz="half" idx="14"/>
          </p:nvPr>
        </p:nvSpPr>
        <p:spPr>
          <a:xfrm>
            <a:off x="6818219" y="647699"/>
            <a:ext cx="5588001" cy="8331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508000" y="2806700"/>
            <a:ext cx="5676900" cy="2032000"/>
          </a:xfrm>
          <a:prstGeom prst="rect">
            <a:avLst/>
          </a:prstGeom>
        </p:spPr>
        <p:txBody>
          <a:bodyPr/>
          <a:lstStyle>
            <a:lvl1pPr algn="l">
              <a:defRPr sz="56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08000" y="5029200"/>
            <a:ext cx="5676900" cy="4013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>
            <a:spLocks noGrp="1"/>
          </p:cNvSpPr>
          <p:nvPr>
            <p:ph type="pic" sz="quarter" idx="13"/>
          </p:nvPr>
        </p:nvSpPr>
        <p:spPr>
          <a:xfrm>
            <a:off x="6856319" y="4772799"/>
            <a:ext cx="5499101" cy="422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98" name="Image"/>
          <p:cNvSpPr>
            <a:spLocks noGrp="1"/>
          </p:cNvSpPr>
          <p:nvPr>
            <p:ph type="pic" sz="quarter" idx="14"/>
          </p:nvPr>
        </p:nvSpPr>
        <p:spPr>
          <a:xfrm>
            <a:off x="6860562" y="609600"/>
            <a:ext cx="5499101" cy="3530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99" name="Image"/>
          <p:cNvSpPr>
            <a:spLocks noGrp="1"/>
          </p:cNvSpPr>
          <p:nvPr>
            <p:ph type="pic" sz="half" idx="15"/>
          </p:nvPr>
        </p:nvSpPr>
        <p:spPr>
          <a:xfrm>
            <a:off x="557119" y="609599"/>
            <a:ext cx="5588001" cy="83947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533400" y="5969000"/>
            <a:ext cx="119380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200"/>
              </a:spcBef>
              <a:buClrTx/>
              <a:buSzTx/>
              <a:buFontTx/>
              <a:buNone/>
              <a:defRPr sz="3000" i="1"/>
            </a:lvl1pPr>
          </a:lstStyle>
          <a:p>
            <a:r>
              <a:t>–Johnny Appleseed</a:t>
            </a:r>
          </a:p>
        </p:txBody>
      </p:sp>
      <p:sp>
        <p:nvSpPr>
          <p:cNvPr id="108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08000" y="21717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3" name="Line"/>
          <p:cNvSpPr/>
          <p:nvPr/>
        </p:nvSpPr>
        <p:spPr>
          <a:xfrm>
            <a:off x="508000" y="6350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7" r:id="rId6"/>
    <p:sldLayoutId id="2147483658" r:id="rId7"/>
    <p:sldLayoutId id="2147483659" r:id="rId8"/>
  </p:sldLayoutIdLst>
  <p:transition spd="med"/>
  <p:txStyles>
    <p:titleStyle>
      <a:lvl1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1pPr>
      <a:lvl2pPr marL="0" marR="0" indent="228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2pPr>
      <a:lvl3pPr marL="0" marR="0" indent="457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3pPr>
      <a:lvl4pPr marL="0" marR="0" indent="685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4pPr>
      <a:lvl5pPr marL="0" marR="0" indent="9144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5pPr>
      <a:lvl6pPr marL="0" marR="0" indent="11430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6pPr>
      <a:lvl7pPr marL="0" marR="0" indent="1371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7pPr>
      <a:lvl8pPr marL="0" marR="0" indent="1600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8pPr>
      <a:lvl9pPr marL="0" marR="0" indent="1828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1pPr>
      <a:lvl2pPr marL="9398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2pPr>
      <a:lvl3pPr marL="14097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3pPr>
      <a:lvl4pPr marL="18796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4pPr>
      <a:lvl5pPr marL="23495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5pPr>
      <a:lvl6pPr marL="28194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6pPr>
      <a:lvl7pPr marL="32893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7pPr>
      <a:lvl8pPr marL="37592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8pPr>
      <a:lvl9pPr marL="42291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sz="3600" b="0" i="0" u="none" strike="noStrike" cap="none" spc="0" baseline="0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7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Vehicle Loan Digital Marketing…"/>
          <p:cNvSpPr txBox="1">
            <a:spLocks noGrp="1"/>
          </p:cNvSpPr>
          <p:nvPr>
            <p:ph type="subTitle" sz="quarter" idx="1"/>
          </p:nvPr>
        </p:nvSpPr>
        <p:spPr>
          <a:xfrm>
            <a:off x="3404802" y="6629400"/>
            <a:ext cx="6457067" cy="2480657"/>
          </a:xfrm>
          <a:prstGeom prst="rect">
            <a:avLst/>
          </a:prstGeom>
        </p:spPr>
        <p:txBody>
          <a:bodyPr/>
          <a:lstStyle/>
          <a:p>
            <a:pPr algn="ctr">
              <a:defRPr sz="36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 smtClean="0"/>
              <a:t>Candy Influencers</a:t>
            </a:r>
          </a:p>
          <a:p>
            <a:pPr algn="ctr">
              <a:defRPr sz="36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 smtClean="0"/>
              <a:t>ML </a:t>
            </a:r>
            <a:r>
              <a:rPr lang="en-US" dirty="0" smtClean="0"/>
              <a:t>A</a:t>
            </a:r>
            <a:r>
              <a:rPr lang="en-US" dirty="0" smtClean="0"/>
              <a:t>lgorithm</a:t>
            </a:r>
            <a:endParaRPr dirty="0"/>
          </a:p>
          <a:p>
            <a:pPr algn="ctr">
              <a:defRPr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algn="ctr"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by </a:t>
            </a:r>
            <a:r>
              <a:rPr lang="en-US" dirty="0" smtClean="0"/>
              <a:t>Prabhat Verma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8000" y="1524000"/>
            <a:ext cx="9496425" cy="493395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65038" y="91138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2273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08000" y="228600"/>
            <a:ext cx="11988800" cy="1371600"/>
          </a:xfrm>
        </p:spPr>
        <p:txBody>
          <a:bodyPr>
            <a:normAutofit/>
          </a:bodyPr>
          <a:lstStyle/>
          <a:p>
            <a:r>
              <a:rPr lang="en-US" sz="4000" b="1" dirty="0"/>
              <a:t>Calculating the magnitude of coefficients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4700" y="2286000"/>
            <a:ext cx="8915400" cy="6585239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365038" y="91138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23142"/>
      </p:ext>
    </p:extLst>
  </p:cSld>
  <p:clrMapOvr>
    <a:masterClrMapping/>
  </p:clrMapOvr>
  <p:transition spd="med" advTm="142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08000" y="228600"/>
            <a:ext cx="11988800" cy="137160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Conclusions</a:t>
            </a:r>
            <a:endParaRPr lang="en-US" sz="40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939800" y="2895600"/>
            <a:ext cx="10744200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FF0000"/>
                </a:solidFill>
              </a:rPr>
              <a:t>RandomForestRegressor</a:t>
            </a:r>
            <a:r>
              <a:rPr lang="en-US" dirty="0" smtClean="0"/>
              <a:t> </a:t>
            </a:r>
            <a:r>
              <a:rPr lang="en-US" dirty="0"/>
              <a:t>is best model for this </a:t>
            </a:r>
            <a:r>
              <a:rPr lang="en-US" dirty="0" smtClean="0"/>
              <a:t>dataset.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This </a:t>
            </a:r>
            <a:r>
              <a:rPr lang="en-US" dirty="0"/>
              <a:t>model can explain </a:t>
            </a:r>
            <a:r>
              <a:rPr lang="en-US" b="1" u="sng" dirty="0" smtClean="0"/>
              <a:t>58.11</a:t>
            </a:r>
            <a:r>
              <a:rPr lang="en-US" dirty="0" smtClean="0"/>
              <a:t> percent </a:t>
            </a:r>
            <a:r>
              <a:rPr lang="en-US" dirty="0"/>
              <a:t>of variance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Chocolate</a:t>
            </a:r>
            <a:r>
              <a:rPr lang="en-US" dirty="0" smtClean="0"/>
              <a:t> </a:t>
            </a:r>
            <a:r>
              <a:rPr lang="en-US" dirty="0"/>
              <a:t>feature has the </a:t>
            </a:r>
            <a:r>
              <a:rPr lang="en-US" dirty="0" smtClean="0"/>
              <a:t>highest </a:t>
            </a:r>
            <a:r>
              <a:rPr lang="en-US" dirty="0"/>
              <a:t>impact for winning </a:t>
            </a:r>
            <a:r>
              <a:rPr lang="en-US" dirty="0" smtClean="0"/>
              <a:t>percentage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414141"/>
              </a:solidFill>
              <a:effectLst/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65038" y="91138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232527"/>
      </p:ext>
    </p:extLst>
  </p:cSld>
  <p:clrMapOvr>
    <a:masterClrMapping/>
  </p:clrMapOvr>
  <p:transition spd="med" advTm="3022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FFCU Business Mod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smtClean="0"/>
              <a:t>Goal</a:t>
            </a:r>
            <a:endParaRPr dirty="0"/>
          </a:p>
        </p:txBody>
      </p:sp>
      <p:sp>
        <p:nvSpPr>
          <p:cNvPr id="137" name="Since 1954, San Francisco Federal Credit Union has been a member-owned financial institution. As a not-for-profit, we’re able to offer higher dividends on deposit accounts, lower interest rates on loans, and fewer fees than the big banks."/>
          <p:cNvSpPr txBox="1">
            <a:spLocks noGrp="1"/>
          </p:cNvSpPr>
          <p:nvPr>
            <p:ph type="body" idx="1"/>
          </p:nvPr>
        </p:nvSpPr>
        <p:spPr>
          <a:xfrm>
            <a:off x="508000" y="2019300"/>
            <a:ext cx="11988800" cy="62547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smtClean="0"/>
              <a:t>The </a:t>
            </a:r>
            <a:r>
              <a:rPr lang="en-US" dirty="0"/>
              <a:t>goal is to </a:t>
            </a:r>
            <a:r>
              <a:rPr lang="en-US" dirty="0" smtClean="0"/>
              <a:t>predict </a:t>
            </a:r>
            <a:r>
              <a:rPr lang="en-US" dirty="0" err="1" smtClean="0"/>
              <a:t>winpercent</a:t>
            </a:r>
            <a:r>
              <a:rPr lang="en-US" dirty="0" smtClean="0"/>
              <a:t> </a:t>
            </a:r>
            <a:r>
              <a:rPr lang="en-US" dirty="0"/>
              <a:t>(overall win percentage) for a candy in  </a:t>
            </a:r>
            <a:r>
              <a:rPr lang="en-US" dirty="0" smtClean="0"/>
              <a:t>Candy Dataset </a:t>
            </a:r>
            <a:r>
              <a:rPr lang="en-US" dirty="0"/>
              <a:t>using </a:t>
            </a:r>
            <a:r>
              <a:rPr lang="en-US" dirty="0" smtClean="0"/>
              <a:t>appropriate </a:t>
            </a:r>
            <a:r>
              <a:rPr lang="en-US" dirty="0"/>
              <a:t>regression </a:t>
            </a:r>
            <a:r>
              <a:rPr lang="en-US" dirty="0" smtClean="0"/>
              <a:t>models.</a:t>
            </a:r>
          </a:p>
          <a:p>
            <a:r>
              <a:rPr lang="en-US" dirty="0" smtClean="0"/>
              <a:t>Find and Fit an appropriate ML Model</a:t>
            </a:r>
            <a:endParaRPr lang="en-US" dirty="0"/>
          </a:p>
          <a:p>
            <a:endParaRPr lang="en-US" dirty="0"/>
          </a:p>
          <a:p>
            <a:endParaRPr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65038" y="91138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200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FFCU Business Mod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smtClean="0"/>
              <a:t>Data Sources</a:t>
            </a:r>
            <a:endParaRPr dirty="0"/>
          </a:p>
        </p:txBody>
      </p:sp>
      <p:sp>
        <p:nvSpPr>
          <p:cNvPr id="140" name="Serves San Francisco and San Mateo Counties…"/>
          <p:cNvSpPr txBox="1">
            <a:spLocks noGrp="1"/>
          </p:cNvSpPr>
          <p:nvPr>
            <p:ph type="body" idx="1"/>
          </p:nvPr>
        </p:nvSpPr>
        <p:spPr>
          <a:xfrm>
            <a:off x="508000" y="1905000"/>
            <a:ext cx="11099800" cy="2362200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sym typeface="Arial"/>
              </a:rPr>
              <a:t>The dataset comprises of </a:t>
            </a:r>
            <a:r>
              <a:rPr lang="en-US" b="1" dirty="0">
                <a:sym typeface="Arial"/>
              </a:rPr>
              <a:t>85 observations of 13 columns</a:t>
            </a:r>
            <a:r>
              <a:rPr lang="en-US" dirty="0">
                <a:sym typeface="Arial"/>
              </a:rPr>
              <a:t>. </a:t>
            </a:r>
            <a:endParaRPr lang="en-US" dirty="0"/>
          </a:p>
          <a:p>
            <a:pPr marL="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65038" y="9113838"/>
            <a:ext cx="487362" cy="4873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875" y="3429000"/>
            <a:ext cx="9864725" cy="6327282"/>
          </a:xfrm>
          <a:prstGeom prst="rect">
            <a:avLst/>
          </a:prstGeom>
        </p:spPr>
      </p:pic>
    </p:spTree>
  </p:cSld>
  <p:clrMapOvr>
    <a:masterClrMapping/>
  </p:clrMapOvr>
  <p:transition spd="med" advTm="2985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venue Stream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smtClean="0"/>
              <a:t>Problem Statement</a:t>
            </a:r>
            <a:endParaRPr dirty="0"/>
          </a:p>
        </p:txBody>
      </p:sp>
      <p:sp>
        <p:nvSpPr>
          <p:cNvPr id="143" name="Mortgages and Home Equity Loans…"/>
          <p:cNvSpPr txBox="1">
            <a:spLocks noGrp="1"/>
          </p:cNvSpPr>
          <p:nvPr>
            <p:ph type="body" idx="1"/>
          </p:nvPr>
        </p:nvSpPr>
        <p:spPr>
          <a:xfrm>
            <a:off x="508000" y="2324100"/>
            <a:ext cx="11988800" cy="6096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800" dirty="0" smtClean="0"/>
              <a:t> We </a:t>
            </a:r>
            <a:r>
              <a:rPr lang="en-US" sz="2800" dirty="0"/>
              <a:t>want to find a model that given </a:t>
            </a:r>
            <a:r>
              <a:rPr lang="en-US" sz="2800" dirty="0" smtClean="0"/>
              <a:t> inputs </a:t>
            </a:r>
            <a:r>
              <a:rPr lang="en-US" sz="2800" dirty="0"/>
              <a:t>what will be the </a:t>
            </a:r>
            <a:r>
              <a:rPr lang="en-US" sz="2800" dirty="0" err="1" smtClean="0"/>
              <a:t>winpercent</a:t>
            </a:r>
            <a:r>
              <a:rPr lang="en-US" sz="2800" dirty="0" smtClean="0"/>
              <a:t> </a:t>
            </a:r>
            <a:r>
              <a:rPr lang="en-US" sz="2800" dirty="0"/>
              <a:t>?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Which </a:t>
            </a:r>
            <a:r>
              <a:rPr lang="en-US" sz="2800" dirty="0"/>
              <a:t>features contribute  the most to </a:t>
            </a:r>
            <a:r>
              <a:rPr lang="en-US" sz="2800" dirty="0" err="1"/>
              <a:t>winpercent</a:t>
            </a:r>
            <a:r>
              <a:rPr lang="en-US" sz="2800" dirty="0"/>
              <a:t>?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 lang="en-US" sz="28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65038" y="91138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1248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Unique Value Proposi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smtClean="0"/>
              <a:t>Target/Feature Columns</a:t>
            </a:r>
            <a:endParaRPr dirty="0"/>
          </a:p>
        </p:txBody>
      </p:sp>
      <p:sp>
        <p:nvSpPr>
          <p:cNvPr id="146" name="On average, Millennials and Gen. X are not able to afford buying homes in the Bay Area, but need to buy cars to get around.…"/>
          <p:cNvSpPr txBox="1">
            <a:spLocks noGrp="1"/>
          </p:cNvSpPr>
          <p:nvPr>
            <p:ph type="body" idx="1"/>
          </p:nvPr>
        </p:nvSpPr>
        <p:spPr>
          <a:xfrm>
            <a:off x="508000" y="2667000"/>
            <a:ext cx="11988800" cy="612775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What </a:t>
            </a:r>
            <a:r>
              <a:rPr lang="en-US" dirty="0"/>
              <a:t>are the </a:t>
            </a:r>
            <a:r>
              <a:rPr lang="en-US" b="1" dirty="0"/>
              <a:t>features</a:t>
            </a:r>
            <a:r>
              <a:rPr lang="en-US" dirty="0"/>
              <a:t>?</a:t>
            </a:r>
          </a:p>
          <a:p>
            <a:r>
              <a:rPr lang="en-US" dirty="0"/>
              <a:t>Categorical : chocolate, fruity caramel, </a:t>
            </a:r>
            <a:r>
              <a:rPr lang="en-US" dirty="0" err="1"/>
              <a:t>peanutyalmondy</a:t>
            </a:r>
            <a:r>
              <a:rPr lang="en-US" dirty="0"/>
              <a:t>, nougat, </a:t>
            </a:r>
            <a:r>
              <a:rPr lang="en-US" dirty="0" err="1"/>
              <a:t>crispedricewafer</a:t>
            </a:r>
            <a:r>
              <a:rPr lang="en-US" dirty="0"/>
              <a:t> ,hard ,bar ,pluribus ,</a:t>
            </a:r>
            <a:r>
              <a:rPr lang="en-US" dirty="0" err="1"/>
              <a:t>sugarpercent</a:t>
            </a:r>
            <a:r>
              <a:rPr lang="en-US" dirty="0"/>
              <a:t> , </a:t>
            </a:r>
            <a:r>
              <a:rPr lang="en-US" dirty="0" err="1"/>
              <a:t>pricepercent</a:t>
            </a:r>
            <a:r>
              <a:rPr lang="en-US" dirty="0"/>
              <a:t> </a:t>
            </a:r>
          </a:p>
          <a:p>
            <a:r>
              <a:rPr lang="en-US" dirty="0" err="1"/>
              <a:t>Continous</a:t>
            </a:r>
            <a:r>
              <a:rPr lang="en-US" dirty="0"/>
              <a:t> : </a:t>
            </a:r>
            <a:r>
              <a:rPr lang="en-US" dirty="0" err="1"/>
              <a:t>sugarpercent</a:t>
            </a:r>
            <a:r>
              <a:rPr lang="en-US" dirty="0"/>
              <a:t>, </a:t>
            </a:r>
            <a:r>
              <a:rPr lang="en-US" dirty="0" err="1"/>
              <a:t>pricepercent</a:t>
            </a:r>
            <a:endParaRPr lang="en-US" dirty="0"/>
          </a:p>
          <a:p>
            <a:r>
              <a:rPr lang="en-US" dirty="0"/>
              <a:t>What is the </a:t>
            </a:r>
            <a:r>
              <a:rPr lang="en-US" b="1" dirty="0"/>
              <a:t>response</a:t>
            </a:r>
            <a:r>
              <a:rPr lang="en-US" dirty="0"/>
              <a:t>?</a:t>
            </a:r>
          </a:p>
          <a:p>
            <a:r>
              <a:rPr lang="en-US" dirty="0" err="1" smtClean="0"/>
              <a:t>Winpercent</a:t>
            </a:r>
            <a:r>
              <a:rPr lang="en-US" dirty="0"/>
              <a:t>: The overall win </a:t>
            </a:r>
            <a:r>
              <a:rPr lang="en-US" dirty="0" smtClean="0"/>
              <a:t>percentage</a:t>
            </a:r>
          </a:p>
          <a:p>
            <a:r>
              <a:rPr lang="en-US" dirty="0" smtClean="0"/>
              <a:t>Output is continuous variable</a:t>
            </a:r>
            <a:endParaRPr lang="en-US" dirty="0"/>
          </a:p>
          <a:p>
            <a:pPr marL="385318" indent="-385318" defTabSz="479044">
              <a:spcBef>
                <a:spcPts val="1900"/>
              </a:spcBef>
              <a:defRPr sz="2952"/>
            </a:pPr>
            <a:endParaRPr lang="en-US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65038" y="91138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416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08000" y="228600"/>
            <a:ext cx="11988800" cy="14478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Co-Relation</a:t>
            </a:r>
            <a:endParaRPr lang="en-US" sz="5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4400" y="1584284"/>
            <a:ext cx="5894932" cy="5730916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365038" y="9113838"/>
            <a:ext cx="487362" cy="4873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267" y="7772400"/>
            <a:ext cx="11513533" cy="1600200"/>
          </a:xfrm>
          <a:prstGeom prst="rect">
            <a:avLst/>
          </a:prstGeom>
        </p:spPr>
      </p:pic>
    </p:spTree>
  </p:cSld>
  <p:clrMapOvr>
    <a:masterClrMapping/>
  </p:clrMapOvr>
  <p:transition spd="med" advTm="2474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08000" y="228600"/>
            <a:ext cx="11988800" cy="13716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Apply Linear regression</a:t>
            </a:r>
            <a:endParaRPr lang="en-US" sz="5400" dirty="0"/>
          </a:p>
        </p:txBody>
      </p:sp>
      <p:sp>
        <p:nvSpPr>
          <p:cNvPr id="2" name="TextBox 1"/>
          <p:cNvSpPr txBox="1"/>
          <p:nvPr/>
        </p:nvSpPr>
        <p:spPr>
          <a:xfrm>
            <a:off x="101600" y="2450068"/>
            <a:ext cx="1181100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Based on correlation </a:t>
            </a:r>
            <a:r>
              <a:rPr lang="en-US" dirty="0"/>
              <a:t>values </a:t>
            </a:r>
            <a:r>
              <a:rPr lang="en-US" dirty="0" smtClean="0"/>
              <a:t>drop columns 'fruity</a:t>
            </a:r>
            <a:r>
              <a:rPr lang="en-US" dirty="0"/>
              <a:t>','nougat','pluribus','</a:t>
            </a:r>
            <a:r>
              <a:rPr lang="en-US" dirty="0" err="1"/>
              <a:t>sugarpercent</a:t>
            </a:r>
            <a:r>
              <a:rPr lang="en-US" dirty="0"/>
              <a:t>',</a:t>
            </a:r>
            <a:r>
              <a:rPr lang="en-US" dirty="0" smtClean="0"/>
              <a:t>'</a:t>
            </a:r>
            <a:r>
              <a:rPr lang="en-US" dirty="0" err="1" smtClean="0"/>
              <a:t>crispedricewafer</a:t>
            </a:r>
            <a:r>
              <a:rPr lang="en-US" dirty="0" smtClean="0"/>
              <a:t>‘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Train/Test</a:t>
            </a: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 data split is 85-15 percentage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aseline="0" dirty="0" smtClean="0"/>
              <a:t>Results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414141"/>
              </a:solidFill>
              <a:effectLst/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000" y="4029988"/>
            <a:ext cx="12793138" cy="427581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365038" y="91138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61218"/>
      </p:ext>
    </p:extLst>
  </p:cSld>
  <p:clrMapOvr>
    <a:masterClrMapping/>
  </p:clrMapOvr>
  <p:transition spd="med" advTm="5304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08000" y="228600"/>
            <a:ext cx="11988800" cy="13716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Iter-2</a:t>
            </a:r>
            <a:endParaRPr lang="en-US" sz="5400" dirty="0"/>
          </a:p>
        </p:txBody>
      </p:sp>
      <p:sp>
        <p:nvSpPr>
          <p:cNvPr id="2" name="TextBox 1"/>
          <p:cNvSpPr txBox="1"/>
          <p:nvPr/>
        </p:nvSpPr>
        <p:spPr>
          <a:xfrm>
            <a:off x="101600" y="2080737"/>
            <a:ext cx="11811000" cy="23185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Based on earlier results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Drop 'fruity</a:t>
            </a:r>
            <a:r>
              <a:rPr lang="en-US" dirty="0"/>
              <a:t>','nougat','pluribus','sugarpercent','caramel','pricepercent','hard','bar','crispedricewafer''fruity','nougat','pluribus','sugarpercent',</a:t>
            </a:r>
            <a:r>
              <a:rPr lang="en-US" dirty="0" smtClean="0"/>
              <a:t>'crispedricewafer‘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Train/Test</a:t>
            </a: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414141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 data split is 85-15 percentage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aseline="0" dirty="0" smtClean="0"/>
              <a:t>Results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414141"/>
              </a:solidFill>
              <a:effectLst/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200" y="4399320"/>
            <a:ext cx="12576743" cy="497328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365038" y="91138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922566"/>
      </p:ext>
    </p:extLst>
  </p:cSld>
  <p:clrMapOvr>
    <a:masterClrMapping/>
  </p:clrMapOvr>
  <p:transition spd="med" advTm="3366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Marketing Objectiv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sz="5400" dirty="0"/>
              <a:t>Apply Random Forest </a:t>
            </a:r>
            <a:r>
              <a:rPr lang="en-US" sz="5400" dirty="0" err="1"/>
              <a:t>Regressor</a:t>
            </a:r>
            <a:endParaRPr sz="5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616" y="2514600"/>
            <a:ext cx="12304941" cy="113823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616" y="3678761"/>
            <a:ext cx="8474294" cy="39412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9616" y="7620000"/>
            <a:ext cx="9135946" cy="1747838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365038" y="91138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77936"/>
      </p:ext>
    </p:extLst>
  </p:cSld>
  <p:clrMapOvr>
    <a:masterClrMapping/>
  </p:clrMapOvr>
  <p:transition spd="med" advTm="6332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4">
  <a:themeElements>
    <a:clrScheme name="New_Template4">
      <a:dk1>
        <a:srgbClr val="414141"/>
      </a:dk1>
      <a:lt1>
        <a:srgbClr val="004141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33948" dir="2700000" rotWithShape="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33948" dir="2700000" rotWithShape="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228</Words>
  <Application>Microsoft Office PowerPoint</Application>
  <PresentationFormat>Custom</PresentationFormat>
  <Paragraphs>35</Paragraphs>
  <Slides>11</Slides>
  <Notes>6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Bodoni SvtyTwo ITC TT-Book</vt:lpstr>
      <vt:lpstr>Helvetica</vt:lpstr>
      <vt:lpstr>Helvetica Neue</vt:lpstr>
      <vt:lpstr>Palatino</vt:lpstr>
      <vt:lpstr>Zapf Dingbats</vt:lpstr>
      <vt:lpstr>New_Template4</vt:lpstr>
      <vt:lpstr>PowerPoint Presentation</vt:lpstr>
      <vt:lpstr>Goal</vt:lpstr>
      <vt:lpstr>Data Sources</vt:lpstr>
      <vt:lpstr>Problem Statement</vt:lpstr>
      <vt:lpstr>Target/Feature Columns</vt:lpstr>
      <vt:lpstr>Co-Relation</vt:lpstr>
      <vt:lpstr>Apply Linear regression</vt:lpstr>
      <vt:lpstr>Iter-2</vt:lpstr>
      <vt:lpstr>Apply Random Forest Regressor</vt:lpstr>
      <vt:lpstr>Calculating the magnitude of coefficients 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PRABHAT VERMA</cp:lastModifiedBy>
  <cp:revision>64</cp:revision>
  <dcterms:modified xsi:type="dcterms:W3CDTF">2019-05-05T12:20:50Z</dcterms:modified>
</cp:coreProperties>
</file>